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embeddedFontLst>
    <p:embeddedFont>
      <p:font typeface="Raleway"/>
      <p:regular r:id="rId28"/>
      <p:bold r:id="rId29"/>
      <p:italic r:id="rId30"/>
      <p:boldItalic r:id="rId31"/>
    </p:embeddedFont>
    <p:embeddedFont>
      <p:font typeface="Roboto"/>
      <p:regular r:id="rId32"/>
      <p:bold r:id="rId33"/>
      <p:italic r:id="rId34"/>
      <p:boldItalic r:id="rId35"/>
    </p:embeddedFont>
    <p:embeddedFont>
      <p:font typeface="Lato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Raleway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aleway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aleway-boldItalic.fntdata"/><Relationship Id="rId30" Type="http://schemas.openxmlformats.org/officeDocument/2006/relationships/font" Target="fonts/Raleway-italic.fntdata"/><Relationship Id="rId11" Type="http://schemas.openxmlformats.org/officeDocument/2006/relationships/slide" Target="slides/slide6.xml"/><Relationship Id="rId33" Type="http://schemas.openxmlformats.org/officeDocument/2006/relationships/font" Target="fonts/Roboto-bold.fntdata"/><Relationship Id="rId10" Type="http://schemas.openxmlformats.org/officeDocument/2006/relationships/slide" Target="slides/slide5.xml"/><Relationship Id="rId32" Type="http://schemas.openxmlformats.org/officeDocument/2006/relationships/font" Target="fonts/Roboto-regular.fntdata"/><Relationship Id="rId13" Type="http://schemas.openxmlformats.org/officeDocument/2006/relationships/slide" Target="slides/slide8.xml"/><Relationship Id="rId35" Type="http://schemas.openxmlformats.org/officeDocument/2006/relationships/font" Target="fonts/Roboto-boldItalic.fntdata"/><Relationship Id="rId12" Type="http://schemas.openxmlformats.org/officeDocument/2006/relationships/slide" Target="slides/slide7.xml"/><Relationship Id="rId34" Type="http://schemas.openxmlformats.org/officeDocument/2006/relationships/font" Target="fonts/Roboto-italic.fntdata"/><Relationship Id="rId15" Type="http://schemas.openxmlformats.org/officeDocument/2006/relationships/slide" Target="slides/slide10.xml"/><Relationship Id="rId37" Type="http://schemas.openxmlformats.org/officeDocument/2006/relationships/font" Target="fonts/Lato-bold.fntdata"/><Relationship Id="rId14" Type="http://schemas.openxmlformats.org/officeDocument/2006/relationships/slide" Target="slides/slide9.xml"/><Relationship Id="rId36" Type="http://schemas.openxmlformats.org/officeDocument/2006/relationships/font" Target="fonts/Lato-regular.fntdata"/><Relationship Id="rId17" Type="http://schemas.openxmlformats.org/officeDocument/2006/relationships/slide" Target="slides/slide12.xml"/><Relationship Id="rId39" Type="http://schemas.openxmlformats.org/officeDocument/2006/relationships/font" Target="fonts/Lato-boldItalic.fntdata"/><Relationship Id="rId16" Type="http://schemas.openxmlformats.org/officeDocument/2006/relationships/slide" Target="slides/slide11.xml"/><Relationship Id="rId38" Type="http://schemas.openxmlformats.org/officeDocument/2006/relationships/font" Target="fonts/Lato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b9a0b07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b9a0b07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08c39cf525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08c39cf525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08c39cf525_1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08c39cf525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08c39cf525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08c39cf525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723630543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723630543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08c39cf525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08c39cf525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08c39cf525_1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08c39cf525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d814cf7d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d814cf7d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08c39cf525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08c39cf525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08c39cf525_1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08c39cf525_1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08c39cf525_1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08c39cf525_1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0f66d85674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0f66d8567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08c39cf525_1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08c39cf525_1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d5b15f0a3_5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d5b15f0a3_5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08c39cf525_1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08c39cf525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0e360ec2bf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0e360ec2bf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0e360ec2bf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0e360ec2bf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0e360ec2bf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0e360ec2bf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08c39cf525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08c39cf525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0f66d8567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0f66d8567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0f66d8567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0f66d8567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0e360ec2bf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0e360ec2bf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353535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Relationship Id="rId4" Type="http://schemas.openxmlformats.org/officeDocument/2006/relationships/hyperlink" Target="https://docs.google.com/forms/d/e/1FAIpQLScd9Zyc02uRdmfvyQGP8rBK6sy-65rrjQcRqOcc0XCWG0Ztpw/viewform?usp=sf_link" TargetMode="External"/><Relationship Id="rId5" Type="http://schemas.openxmlformats.org/officeDocument/2006/relationships/hyperlink" Target="https://cdn.ymaws.com/www.aatsp.org/resource/resmgr/poster_content/2023/2023_Student_Release.docx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ctrTitle"/>
          </p:nvPr>
        </p:nvSpPr>
        <p:spPr>
          <a:xfrm>
            <a:off x="67500" y="452600"/>
            <a:ext cx="69246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AATSP Brazos Chapter 2023</a:t>
            </a:r>
            <a:endParaRPr sz="3700"/>
          </a:p>
        </p:txBody>
      </p:sp>
      <p:pic>
        <p:nvPicPr>
          <p:cNvPr id="73" name="Google Shape;7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00" y="1361725"/>
            <a:ext cx="9076501" cy="243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47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4"/>
          <p:cNvSpPr txBox="1"/>
          <p:nvPr/>
        </p:nvSpPr>
        <p:spPr>
          <a:xfrm>
            <a:off x="2855550" y="860097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Tertulia </a:t>
            </a:r>
            <a:r>
              <a:rPr lang="en" sz="1350">
                <a:solidFill>
                  <a:srgbClr val="2424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Monday, February 20th at 6 pm</a:t>
            </a:r>
            <a:endParaRPr b="1" sz="32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0" name="Google Shape;80;p14"/>
          <p:cNvSpPr txBox="1"/>
          <p:nvPr>
            <p:ph idx="4294967295" type="body"/>
          </p:nvPr>
        </p:nvSpPr>
        <p:spPr>
          <a:xfrm>
            <a:off x="2734275" y="1496655"/>
            <a:ext cx="3432900" cy="33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en" sz="1150">
                <a:solidFill>
                  <a:srgbClr val="2424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purpose</a:t>
            </a:r>
            <a:br>
              <a:rPr lang="en" sz="1200">
                <a:latin typeface="Raleway"/>
                <a:ea typeface="Raleway"/>
                <a:cs typeface="Raleway"/>
                <a:sym typeface="Raleway"/>
              </a:rPr>
            </a:br>
            <a:r>
              <a:rPr lang="en" sz="1150">
                <a:solidFill>
                  <a:srgbClr val="2424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go over the guidelines, suggest strategies and resources, including ideas from an art teacher, and answer any questions you may have. 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➔"/>
            </a:pPr>
            <a:r>
              <a:rPr b="1" lang="en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note</a:t>
            </a:r>
            <a:br>
              <a:rPr lang="en" sz="1400">
                <a:latin typeface="Raleway"/>
                <a:ea typeface="Raleway"/>
                <a:cs typeface="Raleway"/>
                <a:sym typeface="Raleway"/>
              </a:rPr>
            </a:br>
            <a:r>
              <a:rPr lang="en" sz="1150">
                <a:solidFill>
                  <a:srgbClr val="2424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presentation will be available afterwards on our website</a:t>
            </a:r>
            <a:endParaRPr sz="1150">
              <a:solidFill>
                <a:srgbClr val="2424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1" name="Google Shape;8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1713" y="106825"/>
            <a:ext cx="3340574" cy="81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1625" y="65175"/>
            <a:ext cx="5474625" cy="501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6"/>
          <p:cNvPicPr preferRelativeResize="0"/>
          <p:nvPr/>
        </p:nvPicPr>
        <p:blipFill rotWithShape="1">
          <a:blip r:embed="rId3">
            <a:alphaModFix/>
          </a:blip>
          <a:srcRect b="0" l="-855" r="-936" t="-2648"/>
          <a:stretch/>
        </p:blipFill>
        <p:spPr>
          <a:xfrm>
            <a:off x="60075" y="90100"/>
            <a:ext cx="8927900" cy="49482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6"/>
          <p:cNvSpPr txBox="1"/>
          <p:nvPr/>
        </p:nvSpPr>
        <p:spPr>
          <a:xfrm>
            <a:off x="246900" y="345400"/>
            <a:ext cx="4325100" cy="13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2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Promote creative thinking and celebrate visual learners and artistic expression! </a:t>
            </a:r>
            <a:endParaRPr b="1" sz="2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4338" y="325525"/>
            <a:ext cx="4585975" cy="481804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 txBox="1"/>
          <p:nvPr/>
        </p:nvSpPr>
        <p:spPr>
          <a:xfrm>
            <a:off x="2855550" y="250647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1. Intro</a:t>
            </a:r>
            <a:endParaRPr b="1" sz="2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9" name="Google Shape;99;p17"/>
          <p:cNvSpPr txBox="1"/>
          <p:nvPr>
            <p:ph idx="4294967295" type="body"/>
          </p:nvPr>
        </p:nvSpPr>
        <p:spPr>
          <a:xfrm>
            <a:off x="2670525" y="1013250"/>
            <a:ext cx="4293600" cy="38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5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AATSP BRAZOS Chapter invites you to get your artistic students recognized!  </a:t>
            </a:r>
            <a:endParaRPr b="1" sz="115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30162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Raleway"/>
              <a:buChar char="➔"/>
            </a:pPr>
            <a:r>
              <a:rPr b="1" lang="en" sz="115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Do a creative assignment with your students before Spring Break to express how they interpret the theme “Nuevos horizontes para la comunicación y la cultura “ either with a handmade or digital poster.  </a:t>
            </a:r>
            <a:endParaRPr b="1" sz="115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30162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Raleway"/>
              <a:buChar char="➔"/>
            </a:pPr>
            <a:r>
              <a:rPr b="1" lang="en" sz="115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Select your three best hand drawn (any grade PK- 12), and three best digital (grades 6-12)   interpretations </a:t>
            </a:r>
            <a:endParaRPr b="1" sz="115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30162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Raleway"/>
              <a:buChar char="➔"/>
            </a:pPr>
            <a:r>
              <a:rPr b="1" lang="en" sz="115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Take high resolution pictures of each poster, saved in .JPEG or .png format . </a:t>
            </a:r>
            <a:endParaRPr b="1" sz="115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30162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Char char="➔"/>
            </a:pPr>
            <a:r>
              <a:rPr b="1" lang="en" sz="115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Submit your entries to the Brazos chapter Contest Coordinator by 5 pm March 15, 2023. Be sure to include a Student Release form for each entry. Collaborative entries (2 students making one poster) are welcome; just be sure to send a release form from each student.</a:t>
            </a:r>
            <a:r>
              <a:rPr lang="en" sz="1150">
                <a:solidFill>
                  <a:srgbClr val="2424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 </a:t>
            </a:r>
            <a:endParaRPr sz="1150">
              <a:solidFill>
                <a:srgbClr val="2424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3375"/>
            <a:ext cx="2670525" cy="129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4700" y="117687"/>
            <a:ext cx="4254600" cy="481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8"/>
          <p:cNvSpPr txBox="1"/>
          <p:nvPr/>
        </p:nvSpPr>
        <p:spPr>
          <a:xfrm>
            <a:off x="2770750" y="1118825"/>
            <a:ext cx="3468900" cy="29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5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Brazos Chapter Poster Contest will follow the guidelines for the National Contest </a:t>
            </a:r>
            <a:endParaRPr b="1" sz="145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5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3206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Font typeface="Raleway"/>
              <a:buChar char="➔"/>
            </a:pPr>
            <a:r>
              <a:rPr b="1" lang="en" sz="145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The theme MUST be written on the poster.  </a:t>
            </a:r>
            <a:endParaRPr b="1" sz="145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3206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Font typeface="Raleway"/>
              <a:buChar char="➔"/>
            </a:pPr>
            <a:r>
              <a:rPr b="1" lang="en" sz="145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All language must be in Spanish (or Portuguese).  </a:t>
            </a:r>
            <a:endParaRPr b="1" sz="145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3206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Font typeface="Raleway"/>
              <a:buChar char="➔"/>
            </a:pPr>
            <a:r>
              <a:rPr b="1" lang="en" sz="145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No copyrighted images are allowed.  </a:t>
            </a:r>
            <a:endParaRPr b="1" sz="145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5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7" name="Google Shape;107;p18"/>
          <p:cNvSpPr txBox="1"/>
          <p:nvPr/>
        </p:nvSpPr>
        <p:spPr>
          <a:xfrm>
            <a:off x="2770750" y="610925"/>
            <a:ext cx="4325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Guidelines</a:t>
            </a:r>
            <a:endParaRPr b="1" sz="21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899345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9"/>
          <p:cNvSpPr txBox="1"/>
          <p:nvPr>
            <p:ph type="title"/>
          </p:nvPr>
        </p:nvSpPr>
        <p:spPr>
          <a:xfrm>
            <a:off x="283099" y="712150"/>
            <a:ext cx="8805900" cy="38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750" y="386000"/>
            <a:ext cx="4011975" cy="43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9"/>
          <p:cNvSpPr txBox="1"/>
          <p:nvPr/>
        </p:nvSpPr>
        <p:spPr>
          <a:xfrm>
            <a:off x="576150" y="828425"/>
            <a:ext cx="2880900" cy="39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550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Categories: </a:t>
            </a:r>
            <a:endParaRPr b="1" sz="15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50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• Grades PK–1st Hand-drawn</a:t>
            </a:r>
            <a:endParaRPr b="1" sz="15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5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50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• Grades 2nd–3rd </a:t>
            </a:r>
            <a:r>
              <a:rPr b="1" lang="en" sz="1550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Hand-drawn</a:t>
            </a:r>
            <a:endParaRPr b="1" sz="15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5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50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• Grades 4th–5thHand-drawn</a:t>
            </a:r>
            <a:endParaRPr b="1" sz="15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5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50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• Grades 6th–8th Hand-drawn</a:t>
            </a:r>
            <a:endParaRPr b="1" sz="15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5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50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• Grades 6th–8th Digital</a:t>
            </a:r>
            <a:endParaRPr b="1" sz="15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5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50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• </a:t>
            </a:r>
            <a:r>
              <a:rPr b="1" lang="en" sz="1450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Grades 9th–12th Hand-drawn</a:t>
            </a:r>
            <a:endParaRPr b="1" sz="14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4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550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• Grades 9th–12th Digital</a:t>
            </a:r>
            <a:endParaRPr b="1" sz="15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899345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0"/>
          <p:cNvSpPr txBox="1"/>
          <p:nvPr>
            <p:ph type="title"/>
          </p:nvPr>
        </p:nvSpPr>
        <p:spPr>
          <a:xfrm>
            <a:off x="283099" y="712150"/>
            <a:ext cx="8805900" cy="38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9675" y="542425"/>
            <a:ext cx="3074900" cy="4058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0"/>
          <p:cNvSpPr txBox="1"/>
          <p:nvPr/>
        </p:nvSpPr>
        <p:spPr>
          <a:xfrm>
            <a:off x="787475" y="831600"/>
            <a:ext cx="2859300" cy="34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Raleway"/>
              <a:buChar char="➔"/>
            </a:pPr>
            <a:r>
              <a:rPr b="1" lang="en" sz="2000">
                <a:solidFill>
                  <a:srgbClr val="CC0000"/>
                </a:solidFill>
                <a:latin typeface="Raleway"/>
                <a:ea typeface="Raleway"/>
                <a:cs typeface="Raleway"/>
                <a:sym typeface="Raleway"/>
              </a:rPr>
              <a:t>Chapter winners will be announced March 30</a:t>
            </a:r>
            <a:endParaRPr b="1" sz="2000">
              <a:solidFill>
                <a:srgbClr val="CC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00"/>
              <a:buChar char="➔"/>
            </a:pPr>
            <a:r>
              <a:rPr b="1" lang="en" sz="2000">
                <a:solidFill>
                  <a:srgbClr val="CC0000"/>
                </a:solidFill>
                <a:latin typeface="Raleway"/>
                <a:ea typeface="Raleway"/>
                <a:cs typeface="Raleway"/>
                <a:sym typeface="Raleway"/>
              </a:rPr>
              <a:t>National winners will be announced around May 1st. </a:t>
            </a:r>
            <a:r>
              <a:rPr lang="en">
                <a:solidFill>
                  <a:srgbClr val="CC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>
              <a:solidFill>
                <a:srgbClr val="CC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24" name="Google Shape;12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5625" y="600575"/>
            <a:ext cx="3074900" cy="4058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0"/>
          <p:cNvSpPr txBox="1"/>
          <p:nvPr/>
        </p:nvSpPr>
        <p:spPr>
          <a:xfrm>
            <a:off x="4813425" y="884700"/>
            <a:ext cx="2859300" cy="3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750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National Winning posters will be displayed on the AATSP</a:t>
            </a:r>
            <a:endParaRPr b="1" sz="17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750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website, showcased at the AATSP Annual Conference in Salamanca, Spain in June, and reprinted as necessary</a:t>
            </a:r>
            <a:endParaRPr b="1" sz="17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>
              <a:solidFill>
                <a:srgbClr val="CC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836175" cy="6060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1"/>
          <p:cNvSpPr txBox="1"/>
          <p:nvPr/>
        </p:nvSpPr>
        <p:spPr>
          <a:xfrm>
            <a:off x="4226050" y="526175"/>
            <a:ext cx="4864200" cy="21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60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Raleway"/>
              <a:buChar char="➔"/>
            </a:pPr>
            <a:r>
              <a:rPr b="1" lang="en" sz="185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Prizes for 1st, 2nd, and 3rd place Chapter winners for each category</a:t>
            </a:r>
            <a:endParaRPr b="1" sz="185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3460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Raleway"/>
              <a:buChar char="➔"/>
            </a:pPr>
            <a:r>
              <a:rPr b="1" lang="en" sz="185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Special recognition for you as their teacher!  </a:t>
            </a:r>
            <a:endParaRPr b="1" sz="1850">
              <a:solidFill>
                <a:schemeClr val="dk1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3460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Raleway"/>
              <a:buChar char="➔"/>
            </a:pPr>
            <a:r>
              <a:rPr b="1" lang="en" sz="1850">
                <a:solidFill>
                  <a:schemeClr val="dk1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Winners will be submitted to the National AATSP Poster Contest, and may win national prizes as well! </a:t>
            </a:r>
            <a:endParaRPr b="1" sz="2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21"/>
          <p:cNvSpPr txBox="1"/>
          <p:nvPr/>
        </p:nvSpPr>
        <p:spPr>
          <a:xfrm>
            <a:off x="4439175" y="2839600"/>
            <a:ext cx="4129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840999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 txBox="1"/>
          <p:nvPr/>
        </p:nvSpPr>
        <p:spPr>
          <a:xfrm>
            <a:off x="2947800" y="839275"/>
            <a:ext cx="3471900" cy="30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450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Posters will be judged on: </a:t>
            </a:r>
            <a:endParaRPr b="1" sz="14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0675" lvl="0" marL="4572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50"/>
              <a:buFont typeface="Roboto"/>
              <a:buChar char="➔"/>
            </a:pPr>
            <a:r>
              <a:rPr b="1" lang="en" sz="1450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- artistic representation </a:t>
            </a:r>
            <a:endParaRPr b="1" sz="14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0675" lvl="0" marL="4572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50"/>
              <a:buFont typeface="Roboto"/>
              <a:buChar char="➔"/>
            </a:pPr>
            <a:r>
              <a:rPr b="1" lang="en" sz="1450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- creativity </a:t>
            </a:r>
            <a:endParaRPr b="1" sz="14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0675" lvl="0" marL="4572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50"/>
              <a:buFont typeface="Roboto"/>
              <a:buChar char="➔"/>
            </a:pPr>
            <a:r>
              <a:rPr b="1" lang="en" sz="1450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- originality </a:t>
            </a:r>
            <a:endParaRPr b="1" sz="14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0675" lvl="0" marL="4572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50"/>
              <a:buFont typeface="Roboto"/>
              <a:buChar char="➔"/>
            </a:pPr>
            <a:r>
              <a:rPr b="1" lang="en" sz="1450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- uniqueness </a:t>
            </a:r>
            <a:endParaRPr b="1" sz="14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0675" lvl="0" marL="4572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50"/>
              <a:buFont typeface="Roboto"/>
              <a:buChar char="➔"/>
            </a:pPr>
            <a:r>
              <a:rPr b="1" lang="en" sz="1450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- interpretation of the theme and culture </a:t>
            </a:r>
            <a:endParaRPr b="1" sz="14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0675" lvl="0" marL="4572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50"/>
              <a:buFont typeface="Roboto"/>
              <a:buChar char="➔"/>
            </a:pPr>
            <a:r>
              <a:rPr b="1" lang="en" sz="1450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- neatness</a:t>
            </a:r>
            <a:endParaRPr b="1" sz="14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20675" lvl="0" marL="45720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50"/>
              <a:buFont typeface="Roboto"/>
              <a:buChar char="➔"/>
            </a:pPr>
            <a:r>
              <a:rPr b="1" lang="en" sz="1450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- use of Spanish or Portuguese language </a:t>
            </a:r>
            <a:endParaRPr b="1" sz="1450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3" name="Google Shape;143;p23"/>
          <p:cNvSpPr txBox="1"/>
          <p:nvPr/>
        </p:nvSpPr>
        <p:spPr>
          <a:xfrm>
            <a:off x="3771250" y="198900"/>
            <a:ext cx="3291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2100">
                <a:solidFill>
                  <a:srgbClr val="CC0000"/>
                </a:solidFill>
                <a:latin typeface="Raleway"/>
                <a:ea typeface="Raleway"/>
                <a:cs typeface="Raleway"/>
                <a:sym typeface="Raleway"/>
              </a:rPr>
              <a:t>Judging Criteria: </a:t>
            </a:r>
            <a:endParaRPr b="1" sz="2100">
              <a:solidFill>
                <a:srgbClr val="CC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44" name="Google Shape;14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02975"/>
            <a:ext cx="2643001" cy="4399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/>
          <p:nvPr/>
        </p:nvSpPr>
        <p:spPr>
          <a:xfrm>
            <a:off x="0" y="0"/>
            <a:ext cx="89790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50">
                <a:solidFill>
                  <a:schemeClr val="dk2"/>
                </a:solidFill>
              </a:rPr>
              <a:t>AATSP Poster Contest Judging Criteria </a:t>
            </a:r>
            <a:endParaRPr b="1" sz="175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5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50">
                <a:solidFill>
                  <a:schemeClr val="dk2"/>
                </a:solidFill>
              </a:rPr>
              <a:t>1. Artistic Expression: Are the elements within the poster used to convey a message, an emotion, a purely aesthetic experience, or a combination of the three? </a:t>
            </a:r>
            <a:endParaRPr b="1" sz="155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5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50">
                <a:solidFill>
                  <a:schemeClr val="dk2"/>
                </a:solidFill>
              </a:rPr>
              <a:t>2. Creativity, Uniqueness, Originality: Did the student take an innovative approach in portraying the subject matter or visual material? Is it creative and original (i.e. no use of material from previous posters, or copyrighted/trademarked images/characters [these are grounds for immediate disqualification])?</a:t>
            </a:r>
            <a:endParaRPr b="1" sz="155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5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50">
                <a:solidFill>
                  <a:schemeClr val="dk2"/>
                </a:solidFill>
              </a:rPr>
              <a:t> 3. Interpretation of Theme and Hispanic/Luso-Brazilian Culture: Does the poster reflect the theme? Is Hispanic/Luso-Brazilian culture prominently and appropriately represented? </a:t>
            </a:r>
            <a:endParaRPr b="1" sz="155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50">
                <a:solidFill>
                  <a:schemeClr val="dk2"/>
                </a:solidFill>
              </a:rPr>
              <a:t>4. Neatness/Use of Language: Does the poster show attention to details which enhance the overall effect or carry out the basic theme or design? Is the poster visually appealing as a whole? Is all the language used on the poster in Spanish or Portuguese and accurate in terms of spelling/grammar/accentuation?</a:t>
            </a:r>
            <a:endParaRPr sz="15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8" cy="4782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 txBox="1"/>
          <p:nvPr>
            <p:ph idx="4294967295" type="title"/>
          </p:nvPr>
        </p:nvSpPr>
        <p:spPr>
          <a:xfrm>
            <a:off x="-49925" y="187725"/>
            <a:ext cx="5555100" cy="24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65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endParaRPr sz="4100">
              <a:solidFill>
                <a:schemeClr val="dk1"/>
              </a:solidFill>
            </a:endParaRPr>
          </a:p>
        </p:txBody>
      </p:sp>
      <p:pic>
        <p:nvPicPr>
          <p:cNvPr id="160" name="Google Shape;16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8943350" cy="496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6"/>
          <p:cNvSpPr txBox="1"/>
          <p:nvPr/>
        </p:nvSpPr>
        <p:spPr>
          <a:xfrm>
            <a:off x="320200" y="1645825"/>
            <a:ext cx="27354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00"/>
                </a:solidFill>
                <a:latin typeface="Lato"/>
                <a:ea typeface="Lato"/>
                <a:cs typeface="Lato"/>
                <a:sym typeface="Lato"/>
              </a:rPr>
              <a:t>Theme: Nuevos Horizontes para la </a:t>
            </a:r>
            <a:r>
              <a:rPr b="1" lang="en" sz="2200">
                <a:solidFill>
                  <a:srgbClr val="FFFF00"/>
                </a:solidFill>
                <a:latin typeface="Lato"/>
                <a:ea typeface="Lato"/>
                <a:cs typeface="Lato"/>
                <a:sym typeface="Lato"/>
              </a:rPr>
              <a:t>Comunicación</a:t>
            </a:r>
            <a:r>
              <a:rPr b="1" lang="en" sz="2200">
                <a:solidFill>
                  <a:srgbClr val="FFFF00"/>
                </a:solidFill>
                <a:latin typeface="Lato"/>
                <a:ea typeface="Lato"/>
                <a:cs typeface="Lato"/>
                <a:sym typeface="Lato"/>
              </a:rPr>
              <a:t> y la Cultura.</a:t>
            </a:r>
            <a:endParaRPr b="1" sz="2200">
              <a:solidFill>
                <a:srgbClr val="FFFF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FFFF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00"/>
                </a:solidFill>
                <a:latin typeface="Lato"/>
                <a:ea typeface="Lato"/>
                <a:cs typeface="Lato"/>
                <a:sym typeface="Lato"/>
              </a:rPr>
              <a:t>Deadline: March 1</a:t>
            </a:r>
            <a:r>
              <a:rPr b="1" lang="en" sz="2100">
                <a:solidFill>
                  <a:srgbClr val="FFFF00"/>
                </a:solidFill>
                <a:latin typeface="Lato"/>
                <a:ea typeface="Lato"/>
                <a:cs typeface="Lato"/>
                <a:sym typeface="Lato"/>
              </a:rPr>
              <a:t>5, 2023</a:t>
            </a:r>
            <a:endParaRPr b="1" sz="2100">
              <a:solidFill>
                <a:srgbClr val="FFFF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/>
          <p:nvPr>
            <p:ph type="title"/>
          </p:nvPr>
        </p:nvSpPr>
        <p:spPr>
          <a:xfrm>
            <a:off x="283100" y="93350"/>
            <a:ext cx="8620500" cy="14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Helpful tips to making a  Poster</a:t>
            </a:r>
            <a:endParaRPr sz="3500"/>
          </a:p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SzPts val="3500"/>
              <a:buChar char="●"/>
            </a:pPr>
            <a:r>
              <a:rPr lang="en" sz="3500"/>
              <a:t>Fostering Creativity</a:t>
            </a:r>
            <a:endParaRPr sz="3500"/>
          </a:p>
        </p:txBody>
      </p:sp>
      <p:sp>
        <p:nvSpPr>
          <p:cNvPr id="167" name="Google Shape;167;p27"/>
          <p:cNvSpPr/>
          <p:nvPr/>
        </p:nvSpPr>
        <p:spPr>
          <a:xfrm>
            <a:off x="2336500" y="1443575"/>
            <a:ext cx="3925200" cy="29013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7"/>
          <p:cNvSpPr txBox="1"/>
          <p:nvPr>
            <p:ph type="title"/>
          </p:nvPr>
        </p:nvSpPr>
        <p:spPr>
          <a:xfrm>
            <a:off x="2435975" y="1661250"/>
            <a:ext cx="3714000" cy="256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Define  what Horizons means to you. 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Visualize and Feel what the Theme means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A Great tool is a MIND MAP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 txBox="1"/>
          <p:nvPr>
            <p:ph type="title"/>
          </p:nvPr>
        </p:nvSpPr>
        <p:spPr>
          <a:xfrm>
            <a:off x="183750" y="0"/>
            <a:ext cx="8620500" cy="14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Put all ideas on a map and then begin the illustrations.</a:t>
            </a:r>
            <a:r>
              <a:rPr lang="en" sz="2500"/>
              <a:t> </a:t>
            </a:r>
            <a:endParaRPr sz="2500"/>
          </a:p>
        </p:txBody>
      </p:sp>
      <p:pic>
        <p:nvPicPr>
          <p:cNvPr id="174" name="Google Shape;17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7263" y="608603"/>
            <a:ext cx="6809475" cy="425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/>
          <p:cNvSpPr txBox="1"/>
          <p:nvPr>
            <p:ph type="title"/>
          </p:nvPr>
        </p:nvSpPr>
        <p:spPr>
          <a:xfrm>
            <a:off x="283100" y="115425"/>
            <a:ext cx="8620500" cy="14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Top tools </a:t>
            </a:r>
            <a:r>
              <a:rPr lang="en" sz="3500"/>
              <a:t>to create a Digital Poster</a:t>
            </a:r>
            <a:endParaRPr sz="3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/>
          </a:p>
        </p:txBody>
      </p:sp>
      <p:sp>
        <p:nvSpPr>
          <p:cNvPr id="180" name="Google Shape;180;p29"/>
          <p:cNvSpPr/>
          <p:nvPr/>
        </p:nvSpPr>
        <p:spPr>
          <a:xfrm>
            <a:off x="1911700" y="1022075"/>
            <a:ext cx="3962400" cy="34215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9"/>
          <p:cNvSpPr txBox="1"/>
          <p:nvPr>
            <p:ph type="title"/>
          </p:nvPr>
        </p:nvSpPr>
        <p:spPr>
          <a:xfrm>
            <a:off x="2033400" y="1245050"/>
            <a:ext cx="4701900" cy="24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en" sz="1700"/>
              <a:t>Tools Adobe Spark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en" sz="1700"/>
              <a:t>Adobe Creative Cloud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en" sz="1700"/>
              <a:t>Canva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en" sz="1700"/>
              <a:t>Piktoart 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These tools let you put it together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00"/>
              <a:t> from images </a:t>
            </a:r>
            <a:endParaRPr sz="1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/>
          <p:nvPr>
            <p:ph type="title"/>
          </p:nvPr>
        </p:nvSpPr>
        <p:spPr>
          <a:xfrm>
            <a:off x="283100" y="115425"/>
            <a:ext cx="8620500" cy="14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</a:rPr>
              <a:t>Drawing Tools</a:t>
            </a:r>
            <a:r>
              <a:rPr lang="en" sz="3100">
                <a:solidFill>
                  <a:schemeClr val="dk1"/>
                </a:solidFill>
              </a:rPr>
              <a:t> to making a Digital Poster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/>
          </a:p>
        </p:txBody>
      </p:sp>
      <p:sp>
        <p:nvSpPr>
          <p:cNvPr id="187" name="Google Shape;187;p30"/>
          <p:cNvSpPr/>
          <p:nvPr/>
        </p:nvSpPr>
        <p:spPr>
          <a:xfrm>
            <a:off x="1845475" y="1372050"/>
            <a:ext cx="4426200" cy="32373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30"/>
          <p:cNvSpPr txBox="1"/>
          <p:nvPr>
            <p:ph type="title"/>
          </p:nvPr>
        </p:nvSpPr>
        <p:spPr>
          <a:xfrm>
            <a:off x="1845475" y="1496700"/>
            <a:ext cx="4591500" cy="296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These tools let students draw:</a:t>
            </a:r>
            <a:endParaRPr sz="1600"/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A3A3A"/>
              </a:buClr>
              <a:buSzPts val="1300"/>
              <a:buFont typeface="Arial"/>
              <a:buAutoNum type="arabicPeriod"/>
            </a:pPr>
            <a:r>
              <a:rPr lang="en" sz="1350">
                <a:solidFill>
                  <a:srgbClr val="3A3A3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Clip Studio Paint</a:t>
            </a:r>
            <a:endParaRPr sz="1350">
              <a:solidFill>
                <a:srgbClr val="3A3A3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300"/>
              <a:buFont typeface="Arial"/>
              <a:buAutoNum type="arabicPeriod"/>
            </a:pPr>
            <a:r>
              <a:rPr lang="en" sz="1350">
                <a:solidFill>
                  <a:srgbClr val="3A3A3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Gimp</a:t>
            </a:r>
            <a:endParaRPr sz="1350">
              <a:solidFill>
                <a:srgbClr val="3A3A3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300"/>
              <a:buFont typeface="Arial"/>
              <a:buAutoNum type="arabicPeriod"/>
            </a:pPr>
            <a:r>
              <a:rPr lang="en" sz="1350">
                <a:solidFill>
                  <a:srgbClr val="3A3A3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Krita</a:t>
            </a:r>
            <a:endParaRPr sz="1350">
              <a:solidFill>
                <a:srgbClr val="3A3A3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300"/>
              <a:buFont typeface="Arial"/>
              <a:buAutoNum type="arabicPeriod"/>
            </a:pPr>
            <a:r>
              <a:rPr lang="en" sz="1350">
                <a:solidFill>
                  <a:srgbClr val="3A3A3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Artweaver Free</a:t>
            </a:r>
            <a:endParaRPr sz="1350">
              <a:solidFill>
                <a:srgbClr val="3A3A3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300"/>
              <a:buFont typeface="Arial"/>
              <a:buAutoNum type="arabicPeriod"/>
            </a:pPr>
            <a:r>
              <a:rPr lang="en" sz="1350">
                <a:solidFill>
                  <a:srgbClr val="3A3A3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Sketchpad</a:t>
            </a:r>
            <a:endParaRPr sz="1350">
              <a:solidFill>
                <a:srgbClr val="3A3A3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300"/>
              <a:buFont typeface="Arial"/>
              <a:buAutoNum type="arabicPeriod"/>
            </a:pPr>
            <a:r>
              <a:rPr lang="en" sz="1350">
                <a:solidFill>
                  <a:srgbClr val="3A3A3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Astropad Studio</a:t>
            </a:r>
            <a:endParaRPr sz="1350">
              <a:solidFill>
                <a:srgbClr val="3A3A3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300"/>
              <a:buFont typeface="Arial"/>
              <a:buAutoNum type="arabicPeriod"/>
            </a:pPr>
            <a:r>
              <a:rPr lang="en" sz="1350">
                <a:solidFill>
                  <a:srgbClr val="3A3A3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Adobe Illustrator</a:t>
            </a:r>
            <a:endParaRPr sz="1350">
              <a:solidFill>
                <a:srgbClr val="3A3A3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300"/>
              <a:buFont typeface="Arial"/>
              <a:buAutoNum type="arabicPeriod"/>
            </a:pPr>
            <a:r>
              <a:rPr lang="en" sz="1350">
                <a:solidFill>
                  <a:srgbClr val="3A3A3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Inkscape</a:t>
            </a:r>
            <a:endParaRPr sz="1350">
              <a:solidFill>
                <a:srgbClr val="3A3A3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300"/>
              <a:buFont typeface="Arial"/>
              <a:buAutoNum type="arabicPeriod"/>
            </a:pPr>
            <a:r>
              <a:rPr lang="en" sz="1350">
                <a:solidFill>
                  <a:srgbClr val="3A3A3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Vectr</a:t>
            </a:r>
            <a:endParaRPr sz="1350">
              <a:solidFill>
                <a:srgbClr val="3A3A3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300"/>
              <a:buFont typeface="Arial"/>
              <a:buAutoNum type="arabicPeriod"/>
            </a:pPr>
            <a:r>
              <a:rPr lang="en" sz="1350">
                <a:solidFill>
                  <a:srgbClr val="3A3A3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Adobe Photoshop</a:t>
            </a:r>
            <a:endParaRPr sz="1350">
              <a:solidFill>
                <a:srgbClr val="3A3A3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/>
          <p:nvPr>
            <p:ph type="title"/>
          </p:nvPr>
        </p:nvSpPr>
        <p:spPr>
          <a:xfrm>
            <a:off x="283100" y="115425"/>
            <a:ext cx="8620500" cy="14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Helpful tips to making a Digital Poster</a:t>
            </a:r>
            <a:endParaRPr sz="3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/>
          </a:p>
        </p:txBody>
      </p:sp>
      <p:sp>
        <p:nvSpPr>
          <p:cNvPr id="194" name="Google Shape;194;p31"/>
          <p:cNvSpPr/>
          <p:nvPr/>
        </p:nvSpPr>
        <p:spPr>
          <a:xfrm>
            <a:off x="371775" y="1988900"/>
            <a:ext cx="2629500" cy="22449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1"/>
          <p:cNvSpPr/>
          <p:nvPr/>
        </p:nvSpPr>
        <p:spPr>
          <a:xfrm>
            <a:off x="3210432" y="1988900"/>
            <a:ext cx="2629500" cy="22449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31"/>
          <p:cNvSpPr/>
          <p:nvPr/>
        </p:nvSpPr>
        <p:spPr>
          <a:xfrm>
            <a:off x="6049089" y="1988900"/>
            <a:ext cx="2629500" cy="22449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1"/>
          <p:cNvSpPr txBox="1"/>
          <p:nvPr>
            <p:ph type="title"/>
          </p:nvPr>
        </p:nvSpPr>
        <p:spPr>
          <a:xfrm>
            <a:off x="6125275" y="2061900"/>
            <a:ext cx="2481600" cy="200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100"/>
              <a:t>Tip 3 Many students already have programs in their personal computers</a:t>
            </a:r>
            <a:endParaRPr b="0" sz="1400">
              <a:solidFill>
                <a:schemeClr val="lt1"/>
              </a:solidFill>
            </a:endParaRPr>
          </a:p>
        </p:txBody>
      </p:sp>
      <p:sp>
        <p:nvSpPr>
          <p:cNvPr id="198" name="Google Shape;198;p31"/>
          <p:cNvSpPr txBox="1"/>
          <p:nvPr>
            <p:ph type="title"/>
          </p:nvPr>
        </p:nvSpPr>
        <p:spPr>
          <a:xfrm>
            <a:off x="447975" y="2061900"/>
            <a:ext cx="2481600" cy="200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100"/>
              <a:t>Tip 1 Try free versions </a:t>
            </a:r>
            <a:endParaRPr sz="1400">
              <a:solidFill>
                <a:schemeClr val="lt1"/>
              </a:solidFill>
            </a:endParaRPr>
          </a:p>
        </p:txBody>
      </p:sp>
      <p:sp>
        <p:nvSpPr>
          <p:cNvPr id="199" name="Google Shape;199;p31"/>
          <p:cNvSpPr txBox="1"/>
          <p:nvPr>
            <p:ph type="title"/>
          </p:nvPr>
        </p:nvSpPr>
        <p:spPr>
          <a:xfrm>
            <a:off x="3286625" y="1988900"/>
            <a:ext cx="2481600" cy="200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100"/>
              <a:t>Tip 2 Go with what your school provides </a:t>
            </a:r>
            <a:endParaRPr b="0" sz="1400">
              <a:solidFill>
                <a:schemeClr val="lt1"/>
              </a:solidFill>
            </a:endParaRPr>
          </a:p>
        </p:txBody>
      </p:sp>
      <p:sp>
        <p:nvSpPr>
          <p:cNvPr id="200" name="Google Shape;200;p31"/>
          <p:cNvSpPr txBox="1"/>
          <p:nvPr/>
        </p:nvSpPr>
        <p:spPr>
          <a:xfrm>
            <a:off x="283100" y="4654975"/>
            <a:ext cx="6244200" cy="25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Quotes for illustration purposes only</a:t>
            </a:r>
            <a:endParaRPr i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6" name="Google Shape;20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425" y="212225"/>
            <a:ext cx="8283725" cy="504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3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2" name="Google Shape;21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450" y="71475"/>
            <a:ext cx="9095876" cy="494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461400" cy="5229676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4"/>
          <p:cNvSpPr txBox="1"/>
          <p:nvPr/>
        </p:nvSpPr>
        <p:spPr>
          <a:xfrm>
            <a:off x="156725" y="216325"/>
            <a:ext cx="6331800" cy="49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Raleway"/>
              <a:buChar char="➔"/>
            </a:pPr>
            <a:r>
              <a:rPr b="1" lang="en" sz="2400">
                <a:solidFill>
                  <a:srgbClr val="FFFF00"/>
                </a:solidFill>
                <a:latin typeface="Raleway"/>
                <a:ea typeface="Raleway"/>
                <a:cs typeface="Raleway"/>
                <a:sym typeface="Raleway"/>
              </a:rPr>
              <a:t>¡</a:t>
            </a:r>
            <a:r>
              <a:rPr b="1" lang="en" sz="2400">
                <a:solidFill>
                  <a:srgbClr val="FFFF00"/>
                </a:solidFill>
                <a:latin typeface="Raleway"/>
                <a:ea typeface="Raleway"/>
                <a:cs typeface="Raleway"/>
                <a:sym typeface="Raleway"/>
              </a:rPr>
              <a:t>Gracias por ayudarnos a reconocer el talento artístico de sus estudiantes y por su participación!  </a:t>
            </a:r>
            <a:endParaRPr b="1" sz="2400">
              <a:solidFill>
                <a:srgbClr val="FFFF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Raleway"/>
              <a:buChar char="➔"/>
            </a:pPr>
            <a:r>
              <a:rPr b="1" lang="en" sz="2400">
                <a:solidFill>
                  <a:srgbClr val="FFFF00"/>
                </a:solidFill>
                <a:latin typeface="Raleway"/>
                <a:ea typeface="Raleway"/>
                <a:cs typeface="Raleway"/>
                <a:sym typeface="Raleway"/>
              </a:rPr>
              <a:t>Please send up to 3 entries per category to </a:t>
            </a:r>
            <a:r>
              <a:rPr b="1" lang="en" sz="24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Submission Form Brazos</a:t>
            </a:r>
            <a:endParaRPr b="1" sz="2400">
              <a:solidFill>
                <a:srgbClr val="FFFF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Raleway"/>
              <a:buChar char="➔"/>
            </a:pPr>
            <a:r>
              <a:rPr b="1" lang="en" sz="2400">
                <a:solidFill>
                  <a:srgbClr val="FFFF00"/>
                </a:solidFill>
                <a:latin typeface="Raleway"/>
                <a:ea typeface="Raleway"/>
                <a:cs typeface="Raleway"/>
                <a:sym typeface="Raleway"/>
              </a:rPr>
              <a:t>Send a consent signed form for each student. </a:t>
            </a:r>
            <a:r>
              <a:rPr b="1" lang="en" sz="24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5"/>
              </a:rPr>
              <a:t>Student Release Form</a:t>
            </a:r>
            <a:endParaRPr b="1" sz="2400">
              <a:solidFill>
                <a:srgbClr val="FFFF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Raleway"/>
              <a:buChar char="➔"/>
            </a:pPr>
            <a:r>
              <a:rPr b="1" lang="en" sz="2400">
                <a:solidFill>
                  <a:srgbClr val="FFFF00"/>
                </a:solidFill>
                <a:latin typeface="Raleway"/>
                <a:ea typeface="Raleway"/>
                <a:cs typeface="Raleway"/>
                <a:sym typeface="Raleway"/>
              </a:rPr>
              <a:t>If you have any questions contact Cheryl Fuentes Brazos Chapter Contest Coordinator</a:t>
            </a:r>
            <a:endParaRPr b="1" sz="2400">
              <a:solidFill>
                <a:srgbClr val="FFFF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00"/>
                </a:solidFill>
                <a:latin typeface="Raleway"/>
                <a:ea typeface="Raleway"/>
                <a:cs typeface="Raleway"/>
                <a:sym typeface="Raleway"/>
              </a:rPr>
              <a:t>cherylfuentesw@yahoo.com</a:t>
            </a:r>
            <a:endParaRPr b="1" sz="2400">
              <a:solidFill>
                <a:srgbClr val="FFFF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